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3" r:id="rId3"/>
    <p:sldId id="270" r:id="rId4"/>
    <p:sldId id="264" r:id="rId5"/>
    <p:sldId id="269" r:id="rId6"/>
    <p:sldId id="26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14"/>
    <p:restoredTop sz="50000"/>
  </p:normalViewPr>
  <p:slideViewPr>
    <p:cSldViewPr snapToGrid="0" snapToObjects="1">
      <p:cViewPr varScale="1">
        <p:scale>
          <a:sx n="42" d="100"/>
          <a:sy n="42" d="100"/>
        </p:scale>
        <p:origin x="1848" y="176"/>
      </p:cViewPr>
      <p:guideLst/>
    </p:cSldViewPr>
  </p:slideViewPr>
  <p:notesTextViewPr>
    <p:cViewPr>
      <p:scale>
        <a:sx n="1" d="1"/>
        <a:sy n="1" d="1"/>
      </p:scale>
      <p:origin x="0" y="-7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C88A0-65A3-7E48-AF84-CC29F60B6A19}" type="datetimeFigureOut">
              <a:rPr lang="en-US" smtClean="0"/>
              <a:t>7/19/17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DF33E-FB99-9E4B-8807-034347135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03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 my</a:t>
            </a:r>
            <a:r>
              <a:rPr lang="en-US" baseline="0" dirty="0" smtClean="0"/>
              <a:t> name is Andrew Zhuang and my project is all about understanding which </a:t>
            </a:r>
            <a:r>
              <a:rPr lang="en-US" baseline="0" dirty="0" smtClean="0"/>
              <a:t>NBA players </a:t>
            </a:r>
            <a:r>
              <a:rPr lang="en-US" baseline="0" dirty="0" smtClean="0"/>
              <a:t>are clutch </a:t>
            </a:r>
            <a:r>
              <a:rPr lang="en-US" baseline="0" dirty="0" smtClean="0"/>
              <a:t>during crunch time, and if that </a:t>
            </a:r>
            <a:r>
              <a:rPr lang="en-US" baseline="0" dirty="0" err="1" smtClean="0"/>
              <a:t>behaviour</a:t>
            </a:r>
            <a:r>
              <a:rPr lang="en-US" baseline="0" dirty="0" smtClean="0"/>
              <a:t> is predictable!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25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of all, in sports, clutch is loosely defined as being </a:t>
            </a:r>
            <a:endParaRPr lang="en-US" baseline="0" dirty="0" smtClean="0"/>
          </a:p>
          <a:p>
            <a:r>
              <a:rPr lang="en-US" baseline="0" dirty="0" smtClean="0"/>
              <a:t>able </a:t>
            </a:r>
            <a:r>
              <a:rPr lang="en-US" baseline="0" dirty="0" smtClean="0"/>
              <a:t>to preform </a:t>
            </a:r>
            <a:r>
              <a:rPr lang="en-US" baseline="0" dirty="0" smtClean="0"/>
              <a:t>at </a:t>
            </a:r>
            <a:r>
              <a:rPr lang="en-US" baseline="0" dirty="0" smtClean="0"/>
              <a:t>a high level under high pressure situations.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To quantify </a:t>
            </a:r>
            <a:r>
              <a:rPr lang="en-US" baseline="0" dirty="0" err="1" smtClean="0"/>
              <a:t>clutchness</a:t>
            </a:r>
            <a:r>
              <a:rPr lang="en-US" baseline="0" dirty="0" smtClean="0"/>
              <a:t> for basketball, I’ve chosen to compare player </a:t>
            </a:r>
            <a:endParaRPr lang="en-US" baseline="0" dirty="0" smtClean="0"/>
          </a:p>
          <a:p>
            <a:r>
              <a:rPr lang="en-US" baseline="0" dirty="0" smtClean="0"/>
              <a:t>shot </a:t>
            </a:r>
            <a:r>
              <a:rPr lang="en-US" baseline="0" dirty="0" smtClean="0"/>
              <a:t>percentages overall against under pressure.</a:t>
            </a:r>
          </a:p>
          <a:p>
            <a:r>
              <a:rPr lang="en-US" baseline="0" dirty="0" smtClean="0"/>
              <a:t>The pressure situations I’ve investigated so far </a:t>
            </a:r>
            <a:endParaRPr lang="en-US" baseline="0" dirty="0" smtClean="0"/>
          </a:p>
          <a:p>
            <a:r>
              <a:rPr lang="en-US" baseline="0" dirty="0" smtClean="0"/>
              <a:t>have </a:t>
            </a:r>
            <a:r>
              <a:rPr lang="en-US" baseline="0" dirty="0" smtClean="0"/>
              <a:t>been low shot </a:t>
            </a:r>
            <a:r>
              <a:rPr lang="en-US" baseline="0" dirty="0" smtClean="0"/>
              <a:t>clock shot percentages. </a:t>
            </a:r>
            <a:r>
              <a:rPr lang="en-US" dirty="0" smtClean="0"/>
              <a:t>I’ve </a:t>
            </a:r>
            <a:r>
              <a:rPr lang="en-US" dirty="0" smtClean="0"/>
              <a:t>been </a:t>
            </a:r>
            <a:endParaRPr lang="en-US" dirty="0" smtClean="0"/>
          </a:p>
          <a:p>
            <a:r>
              <a:rPr lang="en-US" dirty="0" smtClean="0"/>
              <a:t>able </a:t>
            </a:r>
            <a:r>
              <a:rPr lang="en-US" dirty="0" smtClean="0"/>
              <a:t>to quantify </a:t>
            </a:r>
            <a:r>
              <a:rPr lang="en-US" dirty="0" err="1" smtClean="0"/>
              <a:t>clutchness</a:t>
            </a:r>
            <a:r>
              <a:rPr lang="en-US" dirty="0" smtClean="0"/>
              <a:t> by looking at the </a:t>
            </a:r>
            <a:endParaRPr lang="en-US" dirty="0" smtClean="0"/>
          </a:p>
          <a:p>
            <a:r>
              <a:rPr lang="en-US" dirty="0" smtClean="0"/>
              <a:t>difference </a:t>
            </a:r>
            <a:r>
              <a:rPr lang="en-US" dirty="0" smtClean="0"/>
              <a:t>of shot percentages</a:t>
            </a:r>
            <a:r>
              <a:rPr lang="en-US" baseline="0" dirty="0" smtClean="0"/>
              <a:t> </a:t>
            </a:r>
            <a:r>
              <a:rPr lang="en-US" baseline="0" dirty="0" smtClean="0"/>
              <a:t>under regular constraints, </a:t>
            </a:r>
          </a:p>
          <a:p>
            <a:r>
              <a:rPr lang="en-US" baseline="0" dirty="0" smtClean="0"/>
              <a:t>and low time </a:t>
            </a:r>
            <a:r>
              <a:rPr lang="en-US" baseline="0" dirty="0" err="1" smtClean="0"/>
              <a:t>contrainst</a:t>
            </a:r>
            <a:r>
              <a:rPr lang="en-US" baseline="0" dirty="0" smtClean="0"/>
              <a:t>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The second part is looking into predicting if a given player </a:t>
            </a:r>
            <a:endParaRPr lang="en-US" baseline="0" dirty="0" smtClean="0"/>
          </a:p>
          <a:p>
            <a:r>
              <a:rPr lang="en-US" baseline="0" dirty="0" smtClean="0"/>
              <a:t>will </a:t>
            </a:r>
            <a:r>
              <a:rPr lang="en-US" baseline="0" dirty="0" smtClean="0"/>
              <a:t>have a clutch shot, based on publicly available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I’ve been using an public API called </a:t>
            </a:r>
            <a:r>
              <a:rPr lang="en-US" baseline="0" dirty="0" err="1" smtClean="0"/>
              <a:t>NBA_py</a:t>
            </a:r>
            <a:r>
              <a:rPr lang="en-US" baseline="0" dirty="0" smtClean="0"/>
              <a:t> which scrapes </a:t>
            </a:r>
            <a:endParaRPr lang="en-US" baseline="0" dirty="0" smtClean="0"/>
          </a:p>
          <a:p>
            <a:r>
              <a:rPr lang="en-US" baseline="0" dirty="0" smtClean="0"/>
              <a:t>data </a:t>
            </a:r>
            <a:r>
              <a:rPr lang="en-US" baseline="0" dirty="0" smtClean="0"/>
              <a:t>off of </a:t>
            </a:r>
            <a:r>
              <a:rPr lang="en-US" baseline="0" dirty="0" err="1" smtClean="0"/>
              <a:t>NBA.com</a:t>
            </a:r>
            <a:r>
              <a:rPr lang="en-US" baseline="0" dirty="0" smtClean="0"/>
              <a:t>. </a:t>
            </a:r>
            <a:r>
              <a:rPr lang="en-US" baseline="0" dirty="0" smtClean="0"/>
              <a:t>I’ve </a:t>
            </a:r>
            <a:r>
              <a:rPr lang="en-US" baseline="0" dirty="0" smtClean="0"/>
              <a:t>scraped over 4 thousand </a:t>
            </a:r>
            <a:r>
              <a:rPr lang="en-US" baseline="0" dirty="0" smtClean="0"/>
              <a:t>players</a:t>
            </a:r>
          </a:p>
          <a:p>
            <a:r>
              <a:rPr lang="en-US" baseline="0" dirty="0" smtClean="0"/>
              <a:t> </a:t>
            </a:r>
            <a:r>
              <a:rPr lang="en-US" baseline="0" dirty="0" smtClean="0"/>
              <a:t>and over</a:t>
            </a:r>
          </a:p>
          <a:p>
            <a:r>
              <a:rPr lang="en-US" baseline="0" dirty="0" smtClean="0"/>
              <a:t>15 years of player statistics.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07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Through mining the data – I’ve been able to find </a:t>
            </a:r>
          </a:p>
          <a:p>
            <a:r>
              <a:rPr lang="en-US" dirty="0" smtClean="0"/>
              <a:t>interesting</a:t>
            </a:r>
            <a:r>
              <a:rPr lang="en-US" baseline="0" dirty="0" smtClean="0"/>
              <a:t> relationships such</a:t>
            </a:r>
          </a:p>
          <a:p>
            <a:r>
              <a:rPr lang="en-US" baseline="0" dirty="0" smtClean="0"/>
              <a:t> as this one: Where Free throw shot percentage </a:t>
            </a:r>
          </a:p>
          <a:p>
            <a:r>
              <a:rPr lang="en-US" baseline="0" dirty="0" err="1" smtClean="0"/>
              <a:t>noticably</a:t>
            </a:r>
            <a:r>
              <a:rPr lang="en-US" baseline="0" dirty="0" smtClean="0"/>
              <a:t> drops for</a:t>
            </a:r>
          </a:p>
          <a:p>
            <a:r>
              <a:rPr lang="en-US" baseline="0" dirty="0" smtClean="0"/>
              <a:t> players who shoot a higher percentage of their</a:t>
            </a:r>
          </a:p>
          <a:p>
            <a:r>
              <a:rPr lang="en-US" baseline="0" dirty="0" smtClean="0"/>
              <a:t> shots in the restricted area.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09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to focus more on clutch metrics,</a:t>
            </a:r>
            <a:r>
              <a:rPr lang="en-US" baseline="0" dirty="0" smtClean="0"/>
              <a:t> t</a:t>
            </a:r>
            <a:r>
              <a:rPr lang="en-US" dirty="0" smtClean="0"/>
              <a:t>his</a:t>
            </a:r>
            <a:r>
              <a:rPr lang="en-US" baseline="0" dirty="0" smtClean="0"/>
              <a:t> </a:t>
            </a:r>
            <a:r>
              <a:rPr lang="en-US" baseline="0" dirty="0" smtClean="0"/>
              <a:t>figure </a:t>
            </a:r>
            <a:endParaRPr lang="en-US" baseline="0" dirty="0" smtClean="0"/>
          </a:p>
          <a:p>
            <a:r>
              <a:rPr lang="en-US" baseline="0" dirty="0" smtClean="0"/>
              <a:t>shows </a:t>
            </a:r>
            <a:r>
              <a:rPr lang="en-US" baseline="0" dirty="0" smtClean="0"/>
              <a:t>the shot percentage spread of players in </a:t>
            </a:r>
            <a:endParaRPr lang="en-US" baseline="0" dirty="0" smtClean="0"/>
          </a:p>
          <a:p>
            <a:r>
              <a:rPr lang="en-US" baseline="0" dirty="0" smtClean="0"/>
              <a:t>normal </a:t>
            </a:r>
            <a:r>
              <a:rPr lang="en-US" baseline="0" dirty="0" smtClean="0"/>
              <a:t>situations on the right, and under the constraint </a:t>
            </a:r>
            <a:endParaRPr lang="en-US" baseline="0" dirty="0" smtClean="0"/>
          </a:p>
          <a:p>
            <a:r>
              <a:rPr lang="en-US" baseline="0" dirty="0" smtClean="0"/>
              <a:t>of </a:t>
            </a:r>
            <a:r>
              <a:rPr lang="en-US" baseline="0" dirty="0" smtClean="0"/>
              <a:t>low shot clock on the left</a:t>
            </a:r>
          </a:p>
          <a:p>
            <a:r>
              <a:rPr lang="en-US" baseline="0" dirty="0" smtClean="0"/>
              <a:t>It’s clear there is a noticeable decrease in accuracy </a:t>
            </a:r>
            <a:endParaRPr lang="en-US" baseline="0" dirty="0" smtClean="0"/>
          </a:p>
          <a:p>
            <a:r>
              <a:rPr lang="en-US" baseline="0" dirty="0" smtClean="0"/>
              <a:t>under </a:t>
            </a:r>
            <a:r>
              <a:rPr lang="en-US" baseline="0" dirty="0" smtClean="0"/>
              <a:t>this pressure constraint. </a:t>
            </a:r>
          </a:p>
          <a:p>
            <a:r>
              <a:rPr lang="en-US" baseline="0" dirty="0" smtClean="0"/>
              <a:t>Because of the mixture of continuous and categorical </a:t>
            </a:r>
            <a:endParaRPr lang="en-US" baseline="0" dirty="0" smtClean="0"/>
          </a:p>
          <a:p>
            <a:r>
              <a:rPr lang="en-US" baseline="0" dirty="0" smtClean="0"/>
              <a:t>components for over a 100 features, </a:t>
            </a:r>
          </a:p>
          <a:p>
            <a:r>
              <a:rPr lang="en-US" baseline="0" dirty="0" smtClean="0"/>
              <a:t>I </a:t>
            </a:r>
            <a:r>
              <a:rPr lang="en-US" baseline="0" dirty="0" smtClean="0"/>
              <a:t>tried running a random forest </a:t>
            </a:r>
            <a:r>
              <a:rPr lang="en-US" baseline="0" dirty="0" smtClean="0"/>
              <a:t>regression </a:t>
            </a:r>
            <a:r>
              <a:rPr lang="en-US" baseline="0" dirty="0" smtClean="0"/>
              <a:t>to see if </a:t>
            </a:r>
            <a:r>
              <a:rPr lang="en-US" baseline="0" dirty="0" smtClean="0"/>
              <a:t>I</a:t>
            </a:r>
          </a:p>
          <a:p>
            <a:r>
              <a:rPr lang="en-US" baseline="0" dirty="0" smtClean="0"/>
              <a:t> </a:t>
            </a:r>
            <a:r>
              <a:rPr lang="en-US" baseline="0" dirty="0" smtClean="0"/>
              <a:t>could predict how much</a:t>
            </a:r>
          </a:p>
          <a:p>
            <a:r>
              <a:rPr lang="en-US" baseline="0" dirty="0" smtClean="0"/>
              <a:t>a specific player’s ability will depreciate under shot </a:t>
            </a:r>
            <a:endParaRPr lang="en-US" baseline="0" dirty="0" smtClean="0"/>
          </a:p>
          <a:p>
            <a:r>
              <a:rPr lang="en-US" baseline="0" dirty="0" smtClean="0"/>
              <a:t>clock </a:t>
            </a:r>
            <a:r>
              <a:rPr lang="en-US" baseline="0" dirty="0" smtClean="0"/>
              <a:t>pressure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20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graph</a:t>
            </a:r>
            <a:r>
              <a:rPr lang="en-US" baseline="0" dirty="0" smtClean="0"/>
              <a:t> on the left is the actual amount of ability depreciation, and the </a:t>
            </a:r>
            <a:endParaRPr lang="en-US" baseline="0" dirty="0" smtClean="0"/>
          </a:p>
          <a:p>
            <a:r>
              <a:rPr lang="en-US" baseline="0" dirty="0" smtClean="0"/>
              <a:t>graph </a:t>
            </a:r>
            <a:r>
              <a:rPr lang="en-US" baseline="0" dirty="0" smtClean="0"/>
              <a:t>on the right is the predicted depreciation </a:t>
            </a:r>
            <a:r>
              <a:rPr lang="en-US" baseline="0" dirty="0" smtClean="0"/>
              <a:t>amount from my </a:t>
            </a:r>
            <a:r>
              <a:rPr lang="en-US" baseline="0" dirty="0" err="1" smtClean="0"/>
              <a:t>regressor</a:t>
            </a:r>
            <a:r>
              <a:rPr lang="en-US" baseline="0" dirty="0" smtClean="0"/>
              <a:t>, </a:t>
            </a:r>
          </a:p>
          <a:p>
            <a:r>
              <a:rPr lang="en-US" baseline="0" dirty="0" smtClean="0"/>
              <a:t>with a mean absolute error close to 10%.</a:t>
            </a:r>
            <a:endParaRPr lang="en-US" baseline="0" dirty="0" smtClean="0"/>
          </a:p>
          <a:p>
            <a:r>
              <a:rPr lang="en-US" baseline="0" dirty="0" smtClean="0"/>
              <a:t>If we set a </a:t>
            </a:r>
            <a:r>
              <a:rPr lang="en-US" baseline="0" dirty="0" err="1" smtClean="0"/>
              <a:t>clucth</a:t>
            </a:r>
            <a:r>
              <a:rPr lang="en-US" baseline="0" dirty="0" smtClean="0"/>
              <a:t> player to be &lt;0 and non-clutch to be &gt;0, </a:t>
            </a:r>
          </a:p>
          <a:p>
            <a:r>
              <a:rPr lang="en-US" baseline="0" dirty="0" smtClean="0"/>
              <a:t>we have a decent classifier as well</a:t>
            </a:r>
          </a:p>
          <a:p>
            <a:r>
              <a:rPr lang="en-US" baseline="0" dirty="0" smtClean="0"/>
              <a:t>with a high precision, but low recall accuracy. A classifier</a:t>
            </a:r>
          </a:p>
          <a:p>
            <a:r>
              <a:rPr lang="en-US" baseline="0" dirty="0" smtClean="0"/>
              <a:t> may me more important and</a:t>
            </a:r>
          </a:p>
          <a:p>
            <a:r>
              <a:rPr lang="en-US" baseline="0" dirty="0" smtClean="0"/>
              <a:t>there are plenty of features that can still be added </a:t>
            </a:r>
          </a:p>
          <a:p>
            <a:r>
              <a:rPr lang="en-US" baseline="0" dirty="0" smtClean="0"/>
              <a:t>and more work to do.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24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For next steps, I</a:t>
            </a:r>
            <a:r>
              <a:rPr lang="en-US" baseline="0" dirty="0" smtClean="0"/>
              <a:t> will c</a:t>
            </a:r>
            <a:r>
              <a:rPr lang="en-US" dirty="0" smtClean="0"/>
              <a:t>ontinue </a:t>
            </a:r>
            <a:r>
              <a:rPr lang="en-US" dirty="0" smtClean="0"/>
              <a:t>exploring clutch metrics and dig deeper into data to improve our Clutch Classifiers!</a:t>
            </a:r>
          </a:p>
          <a:p>
            <a:r>
              <a:rPr lang="en-US" dirty="0" smtClean="0"/>
              <a:t>Hopeful</a:t>
            </a:r>
            <a:r>
              <a:rPr lang="en-US" baseline="0" dirty="0" smtClean="0"/>
              <a:t> that there will be very interesting findings as I dig into more shot details!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1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6484" y="0"/>
            <a:ext cx="8915399" cy="2262781"/>
          </a:xfrm>
        </p:spPr>
        <p:txBody>
          <a:bodyPr/>
          <a:lstStyle/>
          <a:p>
            <a:r>
              <a:rPr lang="en-US" dirty="0" smtClean="0"/>
              <a:t>Is your favorite player clutch??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6484" y="2572061"/>
            <a:ext cx="8915399" cy="1126283"/>
          </a:xfrm>
        </p:spPr>
        <p:txBody>
          <a:bodyPr/>
          <a:lstStyle/>
          <a:p>
            <a:r>
              <a:rPr lang="en-US" dirty="0" smtClean="0"/>
              <a:t>A study investigating NBA player statistics and developing new performance indicators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66484" y="3329012"/>
            <a:ext cx="4213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By: Andrew Zhuang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55" y="1131390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3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Goal?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3483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Quantify clutch-ness! Let’s separate the clutch players from the chokers!</a:t>
            </a:r>
          </a:p>
          <a:p>
            <a:pPr lvl="1"/>
            <a:r>
              <a:rPr lang="en-US" dirty="0" smtClean="0"/>
              <a:t>Shot percentages under pressure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					VS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we predict player </a:t>
            </a:r>
            <a:r>
              <a:rPr lang="en-US" dirty="0" err="1" smtClean="0"/>
              <a:t>clutchness</a:t>
            </a:r>
            <a:r>
              <a:rPr lang="en-US" dirty="0" smtClean="0"/>
              <a:t>? Is your favorite player clutch?</a:t>
            </a:r>
          </a:p>
          <a:p>
            <a:r>
              <a:rPr lang="en-US" dirty="0" err="1" smtClean="0"/>
              <a:t>NBA_py</a:t>
            </a:r>
            <a:r>
              <a:rPr lang="en-US" dirty="0" smtClean="0"/>
              <a:t> -&gt; </a:t>
            </a:r>
            <a:r>
              <a:rPr lang="en-US" dirty="0" smtClean="0"/>
              <a:t>15 </a:t>
            </a:r>
            <a:r>
              <a:rPr lang="en-US" dirty="0" smtClean="0"/>
              <a:t>years of player data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822" y="330261"/>
            <a:ext cx="1548566" cy="1574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002" y="2821191"/>
            <a:ext cx="2365801" cy="28474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0434" y="2869888"/>
            <a:ext cx="4125022" cy="275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6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190" y="2133600"/>
            <a:ext cx="6286500" cy="4356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3068" y="5283261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1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 Shot Clock Shooting performance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221" y="1221396"/>
            <a:ext cx="9617248" cy="56366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35" y="2600386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9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Clutch-ness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0953" y="0"/>
            <a:ext cx="1548566" cy="1574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617" y="2133600"/>
            <a:ext cx="5964973" cy="4178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400" y="2133600"/>
            <a:ext cx="584138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0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Continue exploring clutch metrics and dig deeper into data to improve our Clutch Classifiers!</a:t>
            </a:r>
          </a:p>
          <a:p>
            <a:pPr lvl="1"/>
            <a:r>
              <a:rPr lang="en-US" dirty="0" smtClean="0"/>
              <a:t>What shots do clutch players make? Are older players more clutch?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116" y="3355907"/>
            <a:ext cx="3455894" cy="278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5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300</TotalTime>
  <Words>514</Words>
  <Application>Microsoft Macintosh PowerPoint</Application>
  <PresentationFormat>Widescreen</PresentationFormat>
  <Paragraphs>77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Century Gothic</vt:lpstr>
      <vt:lpstr>Wingdings 3</vt:lpstr>
      <vt:lpstr>Arial</vt:lpstr>
      <vt:lpstr>Wisp</vt:lpstr>
      <vt:lpstr>Is your favorite player clutch??</vt:lpstr>
      <vt:lpstr>What’s the Goal?</vt:lpstr>
      <vt:lpstr>Interesting relationships</vt:lpstr>
      <vt:lpstr>Low Shot Clock Shooting performance </vt:lpstr>
      <vt:lpstr>Clutch-ness Classifier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the In-tangebles </dc:title>
  <dc:creator>Microsoft Office User</dc:creator>
  <cp:lastModifiedBy>Microsoft Office User</cp:lastModifiedBy>
  <cp:revision>20</cp:revision>
  <cp:lastPrinted>2017-05-15T04:45:01Z</cp:lastPrinted>
  <dcterms:created xsi:type="dcterms:W3CDTF">2017-05-15T04:31:24Z</dcterms:created>
  <dcterms:modified xsi:type="dcterms:W3CDTF">2017-07-19T17:56:52Z</dcterms:modified>
</cp:coreProperties>
</file>

<file path=docProps/thumbnail.jpeg>
</file>